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6520" y="644760"/>
            <a:ext cx="6323400" cy="2263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5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28600" y="434232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88;p20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418120" y="2251800"/>
            <a:ext cx="5447520" cy="75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title"/>
          </p:nvPr>
        </p:nvSpPr>
        <p:spPr>
          <a:xfrm>
            <a:off x="2418120" y="3592800"/>
            <a:ext cx="5447520" cy="75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3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8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13;p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28600" y="2178360"/>
            <a:ext cx="4872600" cy="273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9" name="PlaceHolder 2"/>
          <p:cNvSpPr>
            <a:spLocks noGrp="1"/>
          </p:cNvSpPr>
          <p:nvPr>
            <p:ph type="title"/>
          </p:nvPr>
        </p:nvSpPr>
        <p:spPr>
          <a:xfrm>
            <a:off x="7093080" y="228600"/>
            <a:ext cx="1822320" cy="12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95;p21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089680" cy="1058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3" name="Google Shape;98;p21"/>
          <p:cNvSpPr/>
          <p:nvPr/>
        </p:nvSpPr>
        <p:spPr>
          <a:xfrm>
            <a:off x="316080" y="2385000"/>
            <a:ext cx="2938680" cy="555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1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CREDITS: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 This presentation template was created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  <a:hlinkClick r:id="rId3"/>
              </a:rPr>
              <a:t>Slidesgo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, and includes icons, infographics &amp; images by </a:t>
            </a:r>
            <a:r>
              <a:rPr lang="en" sz="1000" b="1" u="sng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  <a:hlinkClick r:id="rId4"/>
              </a:rPr>
              <a:t>Freepik</a:t>
            </a:r>
            <a:r>
              <a:rPr lang="en" sz="1000" b="0" u="none" strike="noStrike">
                <a:solidFill>
                  <a:schemeClr val="dk1"/>
                </a:solidFill>
                <a:effectLst/>
                <a:uFillTx/>
                <a:latin typeface="Onest"/>
                <a:ea typeface="Onest"/>
              </a:rPr>
              <a:t> </a:t>
            </a:r>
            <a:endParaRPr lang="en-US" sz="10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101;p2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4721760" y="1960920"/>
            <a:ext cx="732240" cy="457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title"/>
          </p:nvPr>
        </p:nvSpPr>
        <p:spPr>
          <a:xfrm>
            <a:off x="1413360" y="1960920"/>
            <a:ext cx="732240" cy="457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998160" cy="144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609560" y="2066040"/>
            <a:ext cx="3823920" cy="2532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5715720" y="0"/>
            <a:ext cx="342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lnSpcReduction="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6575760" cy="79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6000" b="0" u="none" strike="noStrike">
                <a:solidFill>
                  <a:schemeClr val="accent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47" name="PlaceHolder 2"/>
          <p:cNvSpPr>
            <a:spLocks noGrp="1"/>
          </p:cNvSpPr>
          <p:nvPr>
            <p:ph type="title"/>
          </p:nvPr>
        </p:nvSpPr>
        <p:spPr>
          <a:xfrm>
            <a:off x="5793120" y="3633120"/>
            <a:ext cx="3121920" cy="1281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107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110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2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2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45;p13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774400" y="2185920"/>
            <a:ext cx="2505960" cy="1371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228600" y="1969560"/>
            <a:ext cx="5853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title"/>
          </p:nvPr>
        </p:nvSpPr>
        <p:spPr>
          <a:xfrm>
            <a:off x="228600" y="1281960"/>
            <a:ext cx="5853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title"/>
          </p:nvPr>
        </p:nvSpPr>
        <p:spPr>
          <a:xfrm>
            <a:off x="228600" y="2313360"/>
            <a:ext cx="5853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title"/>
          </p:nvPr>
        </p:nvSpPr>
        <p:spPr>
          <a:xfrm>
            <a:off x="228600" y="2656800"/>
            <a:ext cx="5853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title"/>
          </p:nvPr>
        </p:nvSpPr>
        <p:spPr>
          <a:xfrm>
            <a:off x="228600" y="938520"/>
            <a:ext cx="5853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7"/>
          <p:cNvSpPr>
            <a:spLocks noGrp="1"/>
          </p:cNvSpPr>
          <p:nvPr>
            <p:ph type="title"/>
          </p:nvPr>
        </p:nvSpPr>
        <p:spPr>
          <a:xfrm>
            <a:off x="228600" y="1625760"/>
            <a:ext cx="5853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8"/>
          <p:cNvSpPr>
            <a:spLocks noGrp="1"/>
          </p:cNvSpPr>
          <p:nvPr>
            <p:ph type="title"/>
          </p:nvPr>
        </p:nvSpPr>
        <p:spPr>
          <a:xfrm>
            <a:off x="228600" y="3000600"/>
            <a:ext cx="5853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9"/>
          <p:cNvSpPr>
            <a:spLocks noGrp="1"/>
          </p:cNvSpPr>
          <p:nvPr>
            <p:ph type="title"/>
          </p:nvPr>
        </p:nvSpPr>
        <p:spPr>
          <a:xfrm>
            <a:off x="228600" y="595080"/>
            <a:ext cx="585360" cy="310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15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xx%</a:t>
            </a:r>
            <a:endParaRPr lang="fr-FR" sz="15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28600" y="399600"/>
            <a:ext cx="3767400" cy="1479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215240" y="228600"/>
            <a:ext cx="4699800" cy="1971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215240" y="2781000"/>
            <a:ext cx="4699800" cy="2133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37490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44080" y="228600"/>
            <a:ext cx="8671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28600" y="685440"/>
            <a:ext cx="8686440" cy="1545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720" y="647640"/>
            <a:ext cx="6324120" cy="2266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50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Hybrid Manufacturing</a:t>
            </a:r>
            <a:endParaRPr lang="fr-FR" sz="5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5124600" y="3133800"/>
            <a:ext cx="3533400" cy="14950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r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Innovative production combining additive and subtractive methods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228600" y="399960"/>
            <a:ext cx="377172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 algn="just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4000" b="0" u="none" strike="noStrike" dirty="0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Future Trends and Innovations</a:t>
            </a:r>
            <a:endParaRPr lang="fr-FR" sz="4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4459581" y="862446"/>
            <a:ext cx="4476240" cy="3400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Emerging trends involve </a:t>
            </a: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AI-driven process optimization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, multi-material printing, and real-time monitoring to improve efficiency and expand hybrid manufacturing capabilities in various industries.</a:t>
            </a: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1028" name="Picture 4" descr="https://media.istockphoto.com/id/1482440776/photo/factory-female-industrial-engineer-working-with-ai-automation-robot-arms-machine-in.jpg?b=1&amp;s=612x612&amp;w=0&amp;k=20&amp;c=vVMfao2lwjmV-nsmNBi_Br1SuU009nFLb5nyEKFmL6g=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72936"/>
            <a:ext cx="3761328" cy="3470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185;p31"/>
          <p:cNvPicPr/>
          <p:nvPr/>
        </p:nvPicPr>
        <p:blipFill>
          <a:blip r:embed="rId2"/>
          <a:srcRect t="4272" b="4272"/>
          <a:stretch/>
        </p:blipFill>
        <p:spPr>
          <a:xfrm>
            <a:off x="0" y="0"/>
            <a:ext cx="37490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219560" y="228600"/>
            <a:ext cx="4695480" cy="1971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26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Conclusions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022133" y="859042"/>
            <a:ext cx="4695480" cy="2133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Hybrid manufacturing revolutionizes production by merging additive and subtractive methods, offering significant benefits in precision, efficiency, and application scope. Overcoming current challenges will unlock its full potential as a key technology for future industry innovation.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2379517" y="2109355"/>
            <a:ext cx="6161809" cy="1693718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THANK YOU….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217620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185;p31"/>
          <p:cNvPicPr/>
          <p:nvPr/>
        </p:nvPicPr>
        <p:blipFill>
          <a:blip r:embed="rId2"/>
          <a:srcRect t="4272" b="4272"/>
          <a:stretch/>
        </p:blipFill>
        <p:spPr>
          <a:xfrm>
            <a:off x="0" y="0"/>
            <a:ext cx="37490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219560" y="228600"/>
            <a:ext cx="4695480" cy="1971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26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Introduction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4219560" y="2781360"/>
            <a:ext cx="4695480" cy="2133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Hybrid manufacturing merges </a:t>
            </a:r>
            <a:r>
              <a:rPr lang="en-US" sz="14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additive</a:t>
            </a: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 and </a:t>
            </a:r>
            <a:r>
              <a:rPr lang="en-US" sz="14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subtractive</a:t>
            </a: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 processes to enhance production efficiency and product quality. This approach integrates multiple techniques to overcome limitations of traditional manufacturing, driving innovation across industries.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228600" y="2181240"/>
            <a:ext cx="4876560" cy="2733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just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40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Overview of Hybrid Manufacturing</a:t>
            </a:r>
            <a:endParaRPr lang="fr-FR" sz="4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title"/>
          </p:nvPr>
        </p:nvSpPr>
        <p:spPr>
          <a:xfrm>
            <a:off x="7095960" y="228600"/>
            <a:ext cx="1819080" cy="1266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60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Boldonse"/>
              </a:rPr>
              <a:t>01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185;p31"/>
          <p:cNvPicPr/>
          <p:nvPr/>
        </p:nvPicPr>
        <p:blipFill>
          <a:blip r:embed="rId2"/>
          <a:srcRect t="4272" b="4272"/>
          <a:stretch/>
        </p:blipFill>
        <p:spPr>
          <a:xfrm>
            <a:off x="0" y="0"/>
            <a:ext cx="37490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219560" y="228600"/>
            <a:ext cx="4695480" cy="1971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26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Definition and Concept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053305" y="1035687"/>
            <a:ext cx="4695480" cy="2133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Hybrid manufacturing is the integration of </a:t>
            </a:r>
            <a:r>
              <a:rPr lang="en-US" sz="14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additive manufacturing</a:t>
            </a: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 (3D printing) and conventional subtractive processes like milling, allowing for complex and precise part production in a single workflow.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228600" y="399960"/>
            <a:ext cx="377172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 algn="just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40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Key Technologies Involved</a:t>
            </a:r>
            <a:endParaRPr lang="fr-FR" sz="4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ubTitle"/>
          </p:nvPr>
        </p:nvSpPr>
        <p:spPr>
          <a:xfrm>
            <a:off x="1965763" y="2036619"/>
            <a:ext cx="4476240" cy="3400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20000"/>
              </a:lnSpc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Core technologies include </a:t>
            </a: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laser cladding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, CNC machining, and </a:t>
            </a: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metal additive manufacturing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. </a:t>
            </a:r>
            <a:r>
              <a:rPr lang="en-US" sz="1200" b="0" u="none" strike="noStrike" dirty="0" err="1" smtClean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Te</a:t>
            </a:r>
            <a:r>
              <a:rPr lang="en-US" sz="1200" b="0" u="none" strike="noStrike" dirty="0" smtClean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 </a:t>
            </a:r>
            <a:r>
              <a:rPr lang="en-US" sz="1200" b="0" u="none" strike="noStrike" dirty="0" err="1" smtClean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hcombination</a:t>
            </a:r>
            <a:r>
              <a:rPr lang="en-US" sz="1200" b="0" u="none" strike="noStrike" dirty="0" smtClean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 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enables improved material properties, reduced lead times, and cost savings.</a:t>
            </a: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28600" y="399960"/>
            <a:ext cx="377172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 algn="just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40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Advantages over Traditional Methods</a:t>
            </a:r>
            <a:endParaRPr lang="fr-FR" sz="4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ubTitle"/>
          </p:nvPr>
        </p:nvSpPr>
        <p:spPr>
          <a:xfrm>
            <a:off x="2298273" y="2462645"/>
            <a:ext cx="4476240" cy="3400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Hybrid manufacturing offers </a:t>
            </a: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improved precision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, reduced material waste, and faster production cycles. It combines the flexibility of </a:t>
            </a:r>
            <a:r>
              <a:rPr lang="en-US" sz="1200" b="1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additive manufacturing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 with the accuracy of subtractive techniques, resulting in enhanced product performance and cost efficiency.</a:t>
            </a: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228600" y="2181240"/>
            <a:ext cx="4876560" cy="2733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just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40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Applications and Challenges</a:t>
            </a:r>
            <a:endParaRPr lang="fr-FR" sz="4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title"/>
          </p:nvPr>
        </p:nvSpPr>
        <p:spPr>
          <a:xfrm>
            <a:off x="7095960" y="228600"/>
            <a:ext cx="1819080" cy="1266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6000" b="0" u="none" strike="noStrike">
                <a:solidFill>
                  <a:schemeClr val="dk1"/>
                </a:solidFill>
                <a:effectLst/>
                <a:uFillTx/>
                <a:latin typeface="Calibri"/>
                <a:ea typeface="Boldonse"/>
              </a:rPr>
              <a:t>02</a:t>
            </a:r>
            <a:endParaRPr lang="fr-FR" sz="6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185;p31"/>
          <p:cNvPicPr/>
          <p:nvPr/>
        </p:nvPicPr>
        <p:blipFill>
          <a:blip r:embed="rId2"/>
          <a:srcRect t="4272" b="4272"/>
          <a:stretch/>
        </p:blipFill>
        <p:spPr>
          <a:xfrm>
            <a:off x="0" y="0"/>
            <a:ext cx="3749039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219560" y="228600"/>
            <a:ext cx="4695480" cy="1971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15000"/>
              </a:lnSpc>
              <a:buNone/>
              <a:tabLst>
                <a:tab pos="0" algn="l"/>
              </a:tabLst>
            </a:pPr>
            <a:r>
              <a:rPr lang="en-US" sz="2600" b="0" u="none" strike="noStrike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Industry Use Cases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115651" y="1409760"/>
            <a:ext cx="4695480" cy="2133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Used extensively in aerospace, automotive, and medical sectors, hybrid manufacturing enables complex part fabrication, repair of high-value components, and customization with high precision and reliability.</a:t>
            </a:r>
            <a:endParaRPr lang="fr-FR" sz="1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228600" y="399959"/>
            <a:ext cx="4114800" cy="406813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algn="just">
              <a:lnSpc>
                <a:spcPct val="115000"/>
              </a:lnSpc>
              <a:tabLst>
                <a:tab pos="0" algn="l"/>
              </a:tabLst>
            </a:pPr>
            <a:r>
              <a:rPr lang="en-US" sz="4000" b="0" u="none" strike="noStrike" dirty="0">
                <a:solidFill>
                  <a:schemeClr val="dk1"/>
                </a:solidFill>
                <a:effectLst/>
                <a:uFillTx/>
                <a:latin typeface="Boldonse"/>
                <a:ea typeface="Boldonse"/>
              </a:rPr>
              <a:t>Technical </a:t>
            </a:r>
            <a:r>
              <a:rPr lang="en-US" sz="4000" dirty="0">
                <a:solidFill>
                  <a:schemeClr val="dk1"/>
                </a:solidFill>
                <a:latin typeface="Boldonse"/>
                <a:ea typeface="Boldonse"/>
              </a:rPr>
              <a:t/>
            </a:r>
            <a:br>
              <a:rPr lang="en-US" sz="4000" dirty="0">
                <a:solidFill>
                  <a:schemeClr val="dk1"/>
                </a:solidFill>
                <a:latin typeface="Boldonse"/>
                <a:ea typeface="Boldonse"/>
              </a:rPr>
            </a:br>
            <a:r>
              <a:rPr lang="en-US" sz="4000" dirty="0" smtClean="0">
                <a:solidFill>
                  <a:schemeClr val="dk1"/>
                </a:solidFill>
                <a:latin typeface="Boldonse"/>
                <a:ea typeface="Boldonse"/>
              </a:rPr>
              <a:t>and </a:t>
            </a:r>
            <a:br>
              <a:rPr lang="en-US" sz="4000" dirty="0" smtClean="0">
                <a:solidFill>
                  <a:schemeClr val="dk1"/>
                </a:solidFill>
                <a:latin typeface="Boldonse"/>
                <a:ea typeface="Boldonse"/>
              </a:rPr>
            </a:br>
            <a:r>
              <a:rPr lang="en-US" sz="4000" dirty="0" smtClean="0">
                <a:solidFill>
                  <a:schemeClr val="dk1"/>
                </a:solidFill>
                <a:latin typeface="Boldonse"/>
                <a:ea typeface="Boldonse"/>
              </a:rPr>
              <a:t>operation </a:t>
            </a:r>
            <a:br>
              <a:rPr lang="en-US" sz="4000" dirty="0" smtClean="0">
                <a:solidFill>
                  <a:schemeClr val="dk1"/>
                </a:solidFill>
                <a:latin typeface="Boldonse"/>
                <a:ea typeface="Boldonse"/>
              </a:rPr>
            </a:br>
            <a:r>
              <a:rPr lang="en-US" sz="4000" dirty="0" err="1" smtClean="0">
                <a:solidFill>
                  <a:schemeClr val="dk1"/>
                </a:solidFill>
                <a:latin typeface="Boldonse"/>
                <a:ea typeface="Boldonse"/>
              </a:rPr>
              <a:t>chalange</a:t>
            </a:r>
            <a:r>
              <a:rPr lang="en-US" sz="4000" dirty="0" smtClean="0">
                <a:solidFill>
                  <a:schemeClr val="dk1"/>
                </a:solidFill>
                <a:latin typeface="Boldonse"/>
                <a:ea typeface="Boldonse"/>
              </a:rPr>
              <a:t/>
            </a:r>
            <a:br>
              <a:rPr lang="en-US" sz="4000" dirty="0" smtClean="0">
                <a:solidFill>
                  <a:schemeClr val="dk1"/>
                </a:solidFill>
                <a:latin typeface="Boldonse"/>
                <a:ea typeface="Boldonse"/>
              </a:rPr>
            </a:br>
            <a:r>
              <a:rPr lang="en-US" sz="4000" dirty="0">
                <a:solidFill>
                  <a:schemeClr val="dk1"/>
                </a:solidFill>
                <a:latin typeface="Boldonse"/>
                <a:ea typeface="Boldonse"/>
              </a:rPr>
              <a:t/>
            </a:r>
            <a:br>
              <a:rPr lang="en-US" sz="4000" dirty="0">
                <a:solidFill>
                  <a:schemeClr val="dk1"/>
                </a:solidFill>
                <a:latin typeface="Boldonse"/>
                <a:ea typeface="Boldonse"/>
              </a:rPr>
            </a:br>
            <a:endParaRPr lang="fr-FR" sz="4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4168636" y="706580"/>
            <a:ext cx="4476240" cy="270400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20000"/>
              </a:lnSpc>
              <a:buNone/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Calibri"/>
                <a:ea typeface="Onest"/>
              </a:rPr>
              <a:t>Challenges include integrating diverse technologies, managing process compatibility, and ensuring quality control. High initial costs and skilled workforce requirements also impact widespread adoption.</a:t>
            </a: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va Lamp Inspiration by Slidesgo">
  <a:themeElements>
    <a:clrScheme name="Simple Light">
      <a:dk1>
        <a:srgbClr val="FFFFFF"/>
      </a:dk1>
      <a:lt1>
        <a:srgbClr val="000000"/>
      </a:lt1>
      <a:dk2>
        <a:srgbClr val="FFFFFF"/>
      </a:dk2>
      <a:lt2>
        <a:srgbClr val="FFFFFF"/>
      </a:lt2>
      <a:accent1>
        <a:srgbClr val="ED5698"/>
      </a:accent1>
      <a:accent2>
        <a:srgbClr val="FA386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294</Words>
  <Application>Microsoft Office PowerPoint</Application>
  <PresentationFormat>On-screen Show (16:9)</PresentationFormat>
  <Paragraphs>23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Boldonse</vt:lpstr>
      <vt:lpstr>Calibri</vt:lpstr>
      <vt:lpstr>Onest</vt:lpstr>
      <vt:lpstr>OpenSymbol</vt:lpstr>
      <vt:lpstr>Symbol</vt:lpstr>
      <vt:lpstr>Wingdings</vt:lpstr>
      <vt:lpstr>Lava Lamp Inspiration by Slidesgo</vt:lpstr>
      <vt:lpstr>Slidesgo Final Pages</vt:lpstr>
      <vt:lpstr>Hybrid Manufacturing</vt:lpstr>
      <vt:lpstr>Introduction</vt:lpstr>
      <vt:lpstr>Overview of Hybrid Manufacturing</vt:lpstr>
      <vt:lpstr>Definition and Concept</vt:lpstr>
      <vt:lpstr>Key Technologies Involved</vt:lpstr>
      <vt:lpstr>Advantages over Traditional Methods</vt:lpstr>
      <vt:lpstr>Applications and Challenges</vt:lpstr>
      <vt:lpstr>Industry Use Cases</vt:lpstr>
      <vt:lpstr>Technical  and  operation  chalange  </vt:lpstr>
      <vt:lpstr>Future Trends and Innovations</vt:lpstr>
      <vt:lpstr>Conclusions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Hybrid Manufacturing</dc:title>
  <cp:lastModifiedBy>Administrator</cp:lastModifiedBy>
  <cp:revision>8</cp:revision>
  <dcterms:modified xsi:type="dcterms:W3CDTF">2025-09-15T04:41:27Z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2025-09-15T03:07:58Z</dcterms:created>
  <dc:creator>Unknown Creator</dc:creator>
  <dc:description/>
  <dc:language>en-US</dc:language>
  <cp:lastModifiedBy>Unknown Creator</cp:lastModifiedBy>
  <dcterms:modified xsi:type="dcterms:W3CDTF">2025-09-15T03:07:58Z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